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041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949523"/>
            <a:ext cx="7477601" cy="3025735"/>
          </a:xfrm>
          <a:prstGeom prst="rect">
            <a:avLst/>
          </a:prstGeom>
          <a:noFill/>
          <a:ln/>
        </p:spPr>
        <p:txBody>
          <a:bodyPr wrap="square" rtlCol="0" anchor="t"/>
          <a:lstStyle/>
          <a:p>
            <a:pPr marL="0" indent="0">
              <a:lnSpc>
                <a:spcPts val="7942"/>
              </a:lnSpc>
              <a:buNone/>
            </a:pPr>
            <a:r>
              <a:rPr lang="en-US" sz="6354" b="1" dirty="0">
                <a:solidFill>
                  <a:srgbClr val="1F1E1E"/>
                </a:solidFill>
                <a:latin typeface="Alexandria" pitchFamily="34" charset="0"/>
                <a:ea typeface="Alexandria" pitchFamily="34" charset="-122"/>
                <a:cs typeface="Alexandria" pitchFamily="34" charset="-120"/>
              </a:rPr>
              <a:t>Enhancing The Automation using Summarizer</a:t>
            </a:r>
            <a:endParaRPr lang="en-US" sz="6354" dirty="0"/>
          </a:p>
        </p:txBody>
      </p:sp>
      <p:sp>
        <p:nvSpPr>
          <p:cNvPr id="6" name="Text 3"/>
          <p:cNvSpPr/>
          <p:nvPr/>
        </p:nvSpPr>
        <p:spPr>
          <a:xfrm>
            <a:off x="833199" y="4308515"/>
            <a:ext cx="7477601" cy="233279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This capstone study focuses on enhancing automation through the implementation of a text summarizer utilizing Natural Language Processing (NLP) techniques. The study aims to address the growing need for efficient methods to analyze and summarize vast amounts of digital information. This report details the design, implementation, and evaluation of the summarizer, exploring its capabilities and limitations.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1760220" y="834509"/>
            <a:ext cx="5847278" cy="730806"/>
          </a:xfrm>
          <a:prstGeom prst="rect">
            <a:avLst/>
          </a:prstGeom>
          <a:noFill/>
          <a:ln/>
        </p:spPr>
        <p:txBody>
          <a:bodyPr wrap="none" rtlCol="0" anchor="t"/>
          <a:lstStyle/>
          <a:p>
            <a:pPr marL="0" indent="0">
              <a:lnSpc>
                <a:spcPts val="5755"/>
              </a:lnSpc>
              <a:buNone/>
            </a:pPr>
            <a:r>
              <a:rPr lang="en-US" sz="4604" b="1" dirty="0">
                <a:solidFill>
                  <a:srgbClr val="1F1E1E"/>
                </a:solidFill>
                <a:latin typeface="Alexandria" pitchFamily="34" charset="0"/>
                <a:ea typeface="Alexandria" pitchFamily="34" charset="-122"/>
                <a:cs typeface="Alexandria" pitchFamily="34" charset="-120"/>
              </a:rPr>
              <a:t>Introduction</a:t>
            </a:r>
            <a:endParaRPr lang="en-US" sz="4604" dirty="0"/>
          </a:p>
        </p:txBody>
      </p:sp>
      <p:sp>
        <p:nvSpPr>
          <p:cNvPr id="5" name="Shape 3"/>
          <p:cNvSpPr/>
          <p:nvPr/>
        </p:nvSpPr>
        <p:spPr>
          <a:xfrm>
            <a:off x="1760220" y="2259568"/>
            <a:ext cx="499943" cy="499943"/>
          </a:xfrm>
          <a:prstGeom prst="roundRect">
            <a:avLst>
              <a:gd name="adj" fmla="val 20000"/>
            </a:avLst>
          </a:prstGeom>
          <a:solidFill>
            <a:srgbClr val="D5DCF6"/>
          </a:solidFill>
          <a:ln w="7620">
            <a:solidFill>
              <a:srgbClr val="BBC2DC"/>
            </a:solidFill>
            <a:prstDash val="solid"/>
          </a:ln>
        </p:spPr>
      </p:sp>
      <p:sp>
        <p:nvSpPr>
          <p:cNvPr id="6" name="Text 4"/>
          <p:cNvSpPr/>
          <p:nvPr/>
        </p:nvSpPr>
        <p:spPr>
          <a:xfrm>
            <a:off x="1941195" y="2334101"/>
            <a:ext cx="137874" cy="350877"/>
          </a:xfrm>
          <a:prstGeom prst="rect">
            <a:avLst/>
          </a:prstGeom>
          <a:noFill/>
          <a:ln/>
        </p:spPr>
        <p:txBody>
          <a:bodyPr wrap="none" rtlCol="0" anchor="t"/>
          <a:lstStyle/>
          <a:p>
            <a:pPr marL="0" indent="0" algn="ctr">
              <a:lnSpc>
                <a:spcPts val="2763"/>
              </a:lnSpc>
              <a:buNone/>
            </a:pPr>
            <a:r>
              <a:rPr lang="en-US" sz="2763" b="1" dirty="0">
                <a:solidFill>
                  <a:srgbClr val="3B3535"/>
                </a:solidFill>
                <a:latin typeface="Alexandria" pitchFamily="34" charset="0"/>
                <a:ea typeface="Alexandria" pitchFamily="34" charset="-122"/>
                <a:cs typeface="Alexandria" pitchFamily="34" charset="-120"/>
              </a:rPr>
              <a:t>1</a:t>
            </a:r>
            <a:endParaRPr lang="en-US" sz="2763" dirty="0"/>
          </a:p>
        </p:txBody>
      </p:sp>
      <p:sp>
        <p:nvSpPr>
          <p:cNvPr id="7" name="Text 5"/>
          <p:cNvSpPr/>
          <p:nvPr/>
        </p:nvSpPr>
        <p:spPr>
          <a:xfrm>
            <a:off x="2482334" y="2259568"/>
            <a:ext cx="2923580" cy="365522"/>
          </a:xfrm>
          <a:prstGeom prst="rect">
            <a:avLst/>
          </a:prstGeom>
          <a:noFill/>
          <a:ln/>
        </p:spPr>
        <p:txBody>
          <a:bodyPr wrap="none" rtlCol="0" anchor="t"/>
          <a:lstStyle/>
          <a:p>
            <a:pPr marL="0" indent="0">
              <a:lnSpc>
                <a:spcPts val="2878"/>
              </a:lnSpc>
              <a:buNone/>
            </a:pPr>
            <a:r>
              <a:rPr lang="en-US" sz="2302" b="1" dirty="0">
                <a:solidFill>
                  <a:srgbClr val="3B3535"/>
                </a:solidFill>
                <a:latin typeface="Alexandria" pitchFamily="34" charset="0"/>
                <a:ea typeface="Alexandria" pitchFamily="34" charset="-122"/>
                <a:cs typeface="Alexandria" pitchFamily="34" charset="-120"/>
              </a:rPr>
              <a:t>Data Explosion</a:t>
            </a:r>
            <a:endParaRPr lang="en-US" sz="2302" dirty="0"/>
          </a:p>
        </p:txBody>
      </p:sp>
      <p:sp>
        <p:nvSpPr>
          <p:cNvPr id="8" name="Text 6"/>
          <p:cNvSpPr/>
          <p:nvPr/>
        </p:nvSpPr>
        <p:spPr>
          <a:xfrm>
            <a:off x="2482334" y="2758321"/>
            <a:ext cx="4721781" cy="1666280"/>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The increasing volume of digital information generated daily, driven by social media, blogs, and online news, necessitates efficient methods for analysis and summarization.</a:t>
            </a:r>
            <a:endParaRPr lang="en-US" sz="1750" dirty="0"/>
          </a:p>
        </p:txBody>
      </p:sp>
      <p:sp>
        <p:nvSpPr>
          <p:cNvPr id="9" name="Shape 7"/>
          <p:cNvSpPr/>
          <p:nvPr/>
        </p:nvSpPr>
        <p:spPr>
          <a:xfrm>
            <a:off x="7426285" y="2259568"/>
            <a:ext cx="499943" cy="499943"/>
          </a:xfrm>
          <a:prstGeom prst="roundRect">
            <a:avLst>
              <a:gd name="adj" fmla="val 20000"/>
            </a:avLst>
          </a:prstGeom>
          <a:solidFill>
            <a:srgbClr val="D5DCF6"/>
          </a:solidFill>
          <a:ln w="7620">
            <a:solidFill>
              <a:srgbClr val="BBC2DC"/>
            </a:solidFill>
            <a:prstDash val="solid"/>
          </a:ln>
        </p:spPr>
      </p:sp>
      <p:sp>
        <p:nvSpPr>
          <p:cNvPr id="10" name="Text 8"/>
          <p:cNvSpPr/>
          <p:nvPr/>
        </p:nvSpPr>
        <p:spPr>
          <a:xfrm>
            <a:off x="7571542" y="2334101"/>
            <a:ext cx="209431" cy="350877"/>
          </a:xfrm>
          <a:prstGeom prst="rect">
            <a:avLst/>
          </a:prstGeom>
          <a:noFill/>
          <a:ln/>
        </p:spPr>
        <p:txBody>
          <a:bodyPr wrap="none" rtlCol="0" anchor="t"/>
          <a:lstStyle/>
          <a:p>
            <a:pPr marL="0" indent="0" algn="ctr">
              <a:lnSpc>
                <a:spcPts val="2763"/>
              </a:lnSpc>
              <a:buNone/>
            </a:pPr>
            <a:r>
              <a:rPr lang="en-US" sz="2763" b="1" dirty="0">
                <a:solidFill>
                  <a:srgbClr val="3B3535"/>
                </a:solidFill>
                <a:latin typeface="Alexandria" pitchFamily="34" charset="0"/>
                <a:ea typeface="Alexandria" pitchFamily="34" charset="-122"/>
                <a:cs typeface="Alexandria" pitchFamily="34" charset="-120"/>
              </a:rPr>
              <a:t>2</a:t>
            </a:r>
            <a:endParaRPr lang="en-US" sz="2763" dirty="0"/>
          </a:p>
        </p:txBody>
      </p:sp>
      <p:sp>
        <p:nvSpPr>
          <p:cNvPr id="11" name="Text 9"/>
          <p:cNvSpPr/>
          <p:nvPr/>
        </p:nvSpPr>
        <p:spPr>
          <a:xfrm>
            <a:off x="8148399" y="2259568"/>
            <a:ext cx="2923580" cy="365522"/>
          </a:xfrm>
          <a:prstGeom prst="rect">
            <a:avLst/>
          </a:prstGeom>
          <a:noFill/>
          <a:ln/>
        </p:spPr>
        <p:txBody>
          <a:bodyPr wrap="none" rtlCol="0" anchor="t"/>
          <a:lstStyle/>
          <a:p>
            <a:pPr marL="0" indent="0">
              <a:lnSpc>
                <a:spcPts val="2878"/>
              </a:lnSpc>
              <a:buNone/>
            </a:pPr>
            <a:r>
              <a:rPr lang="en-US" sz="2302" b="1" dirty="0">
                <a:solidFill>
                  <a:srgbClr val="3B3535"/>
                </a:solidFill>
                <a:latin typeface="Alexandria" pitchFamily="34" charset="0"/>
                <a:ea typeface="Alexandria" pitchFamily="34" charset="-122"/>
                <a:cs typeface="Alexandria" pitchFamily="34" charset="-120"/>
              </a:rPr>
              <a:t>NLP Advancements</a:t>
            </a:r>
            <a:endParaRPr lang="en-US" sz="2302" dirty="0"/>
          </a:p>
        </p:txBody>
      </p:sp>
      <p:sp>
        <p:nvSpPr>
          <p:cNvPr id="12" name="Text 10"/>
          <p:cNvSpPr/>
          <p:nvPr/>
        </p:nvSpPr>
        <p:spPr>
          <a:xfrm>
            <a:off x="8148399" y="2758321"/>
            <a:ext cx="4721781" cy="1999536"/>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Recent advancements in NLP have led to the development of new techniques and algorithms for text analysis and processing, but automatic summarization remains a challenging task due to the complexity of natural language.</a:t>
            </a:r>
            <a:endParaRPr lang="en-US" sz="1750" dirty="0"/>
          </a:p>
        </p:txBody>
      </p:sp>
      <p:sp>
        <p:nvSpPr>
          <p:cNvPr id="13" name="Shape 11"/>
          <p:cNvSpPr/>
          <p:nvPr/>
        </p:nvSpPr>
        <p:spPr>
          <a:xfrm>
            <a:off x="1760220" y="5229939"/>
            <a:ext cx="499943" cy="499943"/>
          </a:xfrm>
          <a:prstGeom prst="roundRect">
            <a:avLst>
              <a:gd name="adj" fmla="val 20000"/>
            </a:avLst>
          </a:prstGeom>
          <a:solidFill>
            <a:srgbClr val="D5DCF6"/>
          </a:solidFill>
          <a:ln w="7620">
            <a:solidFill>
              <a:srgbClr val="BBC2DC"/>
            </a:solidFill>
            <a:prstDash val="solid"/>
          </a:ln>
        </p:spPr>
      </p:sp>
      <p:sp>
        <p:nvSpPr>
          <p:cNvPr id="14" name="Text 12"/>
          <p:cNvSpPr/>
          <p:nvPr/>
        </p:nvSpPr>
        <p:spPr>
          <a:xfrm>
            <a:off x="1905238" y="5304473"/>
            <a:ext cx="209788" cy="350877"/>
          </a:xfrm>
          <a:prstGeom prst="rect">
            <a:avLst/>
          </a:prstGeom>
          <a:noFill/>
          <a:ln/>
        </p:spPr>
        <p:txBody>
          <a:bodyPr wrap="none" rtlCol="0" anchor="t"/>
          <a:lstStyle/>
          <a:p>
            <a:pPr marL="0" indent="0" algn="ctr">
              <a:lnSpc>
                <a:spcPts val="2763"/>
              </a:lnSpc>
              <a:buNone/>
            </a:pPr>
            <a:r>
              <a:rPr lang="en-US" sz="2763" b="1" dirty="0">
                <a:solidFill>
                  <a:srgbClr val="3B3535"/>
                </a:solidFill>
                <a:latin typeface="Alexandria" pitchFamily="34" charset="0"/>
                <a:ea typeface="Alexandria" pitchFamily="34" charset="-122"/>
                <a:cs typeface="Alexandria" pitchFamily="34" charset="-120"/>
              </a:rPr>
              <a:t>3</a:t>
            </a:r>
            <a:endParaRPr lang="en-US" sz="2763" dirty="0"/>
          </a:p>
        </p:txBody>
      </p:sp>
      <p:sp>
        <p:nvSpPr>
          <p:cNvPr id="15" name="Text 13"/>
          <p:cNvSpPr/>
          <p:nvPr/>
        </p:nvSpPr>
        <p:spPr>
          <a:xfrm>
            <a:off x="2482334" y="5229939"/>
            <a:ext cx="2923580" cy="365522"/>
          </a:xfrm>
          <a:prstGeom prst="rect">
            <a:avLst/>
          </a:prstGeom>
          <a:noFill/>
          <a:ln/>
        </p:spPr>
        <p:txBody>
          <a:bodyPr wrap="none" rtlCol="0" anchor="t"/>
          <a:lstStyle/>
          <a:p>
            <a:pPr marL="0" indent="0">
              <a:lnSpc>
                <a:spcPts val="2878"/>
              </a:lnSpc>
              <a:buNone/>
            </a:pPr>
            <a:r>
              <a:rPr lang="en-US" sz="2302" b="1" dirty="0">
                <a:solidFill>
                  <a:srgbClr val="3B3535"/>
                </a:solidFill>
                <a:latin typeface="Alexandria" pitchFamily="34" charset="0"/>
                <a:ea typeface="Alexandria" pitchFamily="34" charset="-122"/>
                <a:cs typeface="Alexandria" pitchFamily="34" charset="-120"/>
              </a:rPr>
              <a:t>Study Objectives</a:t>
            </a:r>
            <a:endParaRPr lang="en-US" sz="2302" dirty="0"/>
          </a:p>
        </p:txBody>
      </p:sp>
      <p:sp>
        <p:nvSpPr>
          <p:cNvPr id="16" name="Text 14"/>
          <p:cNvSpPr/>
          <p:nvPr/>
        </p:nvSpPr>
        <p:spPr>
          <a:xfrm>
            <a:off x="2482334" y="5728692"/>
            <a:ext cx="4721781" cy="1666280"/>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This study aims to design and implement a summarizer based on NLP techniques, evaluate its performance, and analyze its effectiveness in generating summaries of various text types.</a:t>
            </a:r>
            <a:endParaRPr lang="en-US" sz="1750" dirty="0"/>
          </a:p>
        </p:txBody>
      </p:sp>
      <p:sp>
        <p:nvSpPr>
          <p:cNvPr id="17" name="Shape 15"/>
          <p:cNvSpPr/>
          <p:nvPr/>
        </p:nvSpPr>
        <p:spPr>
          <a:xfrm>
            <a:off x="7426285" y="5229939"/>
            <a:ext cx="499943" cy="499943"/>
          </a:xfrm>
          <a:prstGeom prst="roundRect">
            <a:avLst>
              <a:gd name="adj" fmla="val 20000"/>
            </a:avLst>
          </a:prstGeom>
          <a:solidFill>
            <a:srgbClr val="D5DCF6"/>
          </a:solidFill>
          <a:ln w="7620">
            <a:solidFill>
              <a:srgbClr val="BBC2DC"/>
            </a:solidFill>
            <a:prstDash val="solid"/>
          </a:ln>
        </p:spPr>
      </p:sp>
      <p:sp>
        <p:nvSpPr>
          <p:cNvPr id="18" name="Text 16"/>
          <p:cNvSpPr/>
          <p:nvPr/>
        </p:nvSpPr>
        <p:spPr>
          <a:xfrm>
            <a:off x="7570470" y="5304473"/>
            <a:ext cx="211574" cy="350877"/>
          </a:xfrm>
          <a:prstGeom prst="rect">
            <a:avLst/>
          </a:prstGeom>
          <a:noFill/>
          <a:ln/>
        </p:spPr>
        <p:txBody>
          <a:bodyPr wrap="none" rtlCol="0" anchor="t"/>
          <a:lstStyle/>
          <a:p>
            <a:pPr marL="0" indent="0" algn="ctr">
              <a:lnSpc>
                <a:spcPts val="2763"/>
              </a:lnSpc>
              <a:buNone/>
            </a:pPr>
            <a:r>
              <a:rPr lang="en-US" sz="2763" b="1" dirty="0">
                <a:solidFill>
                  <a:srgbClr val="3B3535"/>
                </a:solidFill>
                <a:latin typeface="Alexandria" pitchFamily="34" charset="0"/>
                <a:ea typeface="Alexandria" pitchFamily="34" charset="-122"/>
                <a:cs typeface="Alexandria" pitchFamily="34" charset="-120"/>
              </a:rPr>
              <a:t>4</a:t>
            </a:r>
            <a:endParaRPr lang="en-US" sz="2763" dirty="0"/>
          </a:p>
        </p:txBody>
      </p:sp>
      <p:sp>
        <p:nvSpPr>
          <p:cNvPr id="19" name="Text 17"/>
          <p:cNvSpPr/>
          <p:nvPr/>
        </p:nvSpPr>
        <p:spPr>
          <a:xfrm>
            <a:off x="8148399" y="5229939"/>
            <a:ext cx="3615809" cy="365522"/>
          </a:xfrm>
          <a:prstGeom prst="rect">
            <a:avLst/>
          </a:prstGeom>
          <a:noFill/>
          <a:ln/>
        </p:spPr>
        <p:txBody>
          <a:bodyPr wrap="none" rtlCol="0" anchor="t"/>
          <a:lstStyle/>
          <a:p>
            <a:pPr marL="0" indent="0">
              <a:lnSpc>
                <a:spcPts val="2878"/>
              </a:lnSpc>
              <a:buNone/>
            </a:pPr>
            <a:r>
              <a:rPr lang="en-US" sz="2302" b="1" dirty="0">
                <a:solidFill>
                  <a:srgbClr val="3B3535"/>
                </a:solidFill>
                <a:latin typeface="Alexandria" pitchFamily="34" charset="0"/>
                <a:ea typeface="Alexandria" pitchFamily="34" charset="-122"/>
                <a:cs typeface="Alexandria" pitchFamily="34" charset="-120"/>
              </a:rPr>
              <a:t>Real-World Applications</a:t>
            </a:r>
            <a:endParaRPr lang="en-US" sz="2302" dirty="0"/>
          </a:p>
        </p:txBody>
      </p:sp>
      <p:sp>
        <p:nvSpPr>
          <p:cNvPr id="20" name="Text 18"/>
          <p:cNvSpPr/>
          <p:nvPr/>
        </p:nvSpPr>
        <p:spPr>
          <a:xfrm>
            <a:off x="8148399" y="5728692"/>
            <a:ext cx="4721781" cy="1666280"/>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Automatic summarization has numerous real-world applications, including news analysis, document retrieval, and text summarization, making it a valuable tool for various industries.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249"/>
            </a:avLst>
          </a:prstGeom>
          <a:solidFill>
            <a:srgbClr val="FFFAFA">
              <a:alpha val="85000"/>
            </a:srgbClr>
          </a:solidFill>
          <a:ln/>
        </p:spPr>
      </p:sp>
      <p:sp>
        <p:nvSpPr>
          <p:cNvPr id="6" name="Text 3"/>
          <p:cNvSpPr/>
          <p:nvPr/>
        </p:nvSpPr>
        <p:spPr>
          <a:xfrm>
            <a:off x="2174319" y="565666"/>
            <a:ext cx="5411391" cy="676394"/>
          </a:xfrm>
          <a:prstGeom prst="rect">
            <a:avLst/>
          </a:prstGeom>
          <a:noFill/>
          <a:ln/>
        </p:spPr>
        <p:txBody>
          <a:bodyPr wrap="none" rtlCol="0" anchor="t"/>
          <a:lstStyle/>
          <a:p>
            <a:pPr marL="0" indent="0">
              <a:lnSpc>
                <a:spcPts val="5326"/>
              </a:lnSpc>
              <a:buNone/>
            </a:pPr>
            <a:r>
              <a:rPr lang="en-US" sz="4261" b="1" dirty="0">
                <a:solidFill>
                  <a:srgbClr val="1F1E1E"/>
                </a:solidFill>
                <a:latin typeface="Alexandria" pitchFamily="34" charset="0"/>
                <a:ea typeface="Alexandria" pitchFamily="34" charset="-122"/>
                <a:cs typeface="Alexandria" pitchFamily="34" charset="-120"/>
              </a:rPr>
              <a:t>Literature Review</a:t>
            </a:r>
            <a:endParaRPr lang="en-US" sz="4261" dirty="0"/>
          </a:p>
        </p:txBody>
      </p:sp>
      <p:sp>
        <p:nvSpPr>
          <p:cNvPr id="7" name="Shape 4"/>
          <p:cNvSpPr/>
          <p:nvPr/>
        </p:nvSpPr>
        <p:spPr>
          <a:xfrm>
            <a:off x="2462212" y="1550432"/>
            <a:ext cx="41077" cy="6113502"/>
          </a:xfrm>
          <a:prstGeom prst="roundRect">
            <a:avLst>
              <a:gd name="adj" fmla="val 225273"/>
            </a:avLst>
          </a:prstGeom>
          <a:solidFill>
            <a:srgbClr val="BBC2DC"/>
          </a:solidFill>
          <a:ln/>
        </p:spPr>
      </p:sp>
      <p:sp>
        <p:nvSpPr>
          <p:cNvPr id="8" name="Shape 5"/>
          <p:cNvSpPr/>
          <p:nvPr/>
        </p:nvSpPr>
        <p:spPr>
          <a:xfrm>
            <a:off x="2714030" y="1992570"/>
            <a:ext cx="719614" cy="41077"/>
          </a:xfrm>
          <a:prstGeom prst="roundRect">
            <a:avLst>
              <a:gd name="adj" fmla="val 225273"/>
            </a:avLst>
          </a:prstGeom>
          <a:solidFill>
            <a:srgbClr val="BBC2DC"/>
          </a:solidFill>
          <a:ln/>
        </p:spPr>
      </p:sp>
      <p:sp>
        <p:nvSpPr>
          <p:cNvPr id="9" name="Shape 6"/>
          <p:cNvSpPr/>
          <p:nvPr/>
        </p:nvSpPr>
        <p:spPr>
          <a:xfrm>
            <a:off x="2251353" y="1781770"/>
            <a:ext cx="462677" cy="462677"/>
          </a:xfrm>
          <a:prstGeom prst="roundRect">
            <a:avLst>
              <a:gd name="adj" fmla="val 20000"/>
            </a:avLst>
          </a:prstGeom>
          <a:solidFill>
            <a:srgbClr val="D5DCF6"/>
          </a:solidFill>
          <a:ln w="7620">
            <a:solidFill>
              <a:srgbClr val="BBC2DC"/>
            </a:solidFill>
            <a:prstDash val="solid"/>
          </a:ln>
        </p:spPr>
      </p:sp>
      <p:sp>
        <p:nvSpPr>
          <p:cNvPr id="10" name="Text 7"/>
          <p:cNvSpPr/>
          <p:nvPr/>
        </p:nvSpPr>
        <p:spPr>
          <a:xfrm>
            <a:off x="2418874" y="1850708"/>
            <a:ext cx="127635" cy="324683"/>
          </a:xfrm>
          <a:prstGeom prst="rect">
            <a:avLst/>
          </a:prstGeom>
          <a:noFill/>
          <a:ln/>
        </p:spPr>
        <p:txBody>
          <a:bodyPr wrap="none" rtlCol="0" anchor="t"/>
          <a:lstStyle/>
          <a:p>
            <a:pPr marL="0" indent="0" algn="ctr">
              <a:lnSpc>
                <a:spcPts val="2557"/>
              </a:lnSpc>
              <a:buNone/>
            </a:pPr>
            <a:r>
              <a:rPr lang="en-US" sz="2557" b="1" dirty="0">
                <a:solidFill>
                  <a:srgbClr val="3B3535"/>
                </a:solidFill>
                <a:latin typeface="Alexandria" pitchFamily="34" charset="0"/>
                <a:ea typeface="Alexandria" pitchFamily="34" charset="-122"/>
                <a:cs typeface="Alexandria" pitchFamily="34" charset="-120"/>
              </a:rPr>
              <a:t>1</a:t>
            </a:r>
            <a:endParaRPr lang="en-US" sz="2557" dirty="0"/>
          </a:p>
        </p:txBody>
      </p:sp>
      <p:sp>
        <p:nvSpPr>
          <p:cNvPr id="11" name="Text 8"/>
          <p:cNvSpPr/>
          <p:nvPr/>
        </p:nvSpPr>
        <p:spPr>
          <a:xfrm>
            <a:off x="3613666" y="1756053"/>
            <a:ext cx="3790712" cy="338257"/>
          </a:xfrm>
          <a:prstGeom prst="rect">
            <a:avLst/>
          </a:prstGeom>
          <a:noFill/>
          <a:ln/>
        </p:spPr>
        <p:txBody>
          <a:bodyPr wrap="none" rtlCol="0" anchor="t"/>
          <a:lstStyle/>
          <a:p>
            <a:pPr marL="0" indent="0" algn="l">
              <a:lnSpc>
                <a:spcPts val="2663"/>
              </a:lnSpc>
              <a:buNone/>
            </a:pPr>
            <a:r>
              <a:rPr lang="en-US" sz="2130" b="1" dirty="0">
                <a:solidFill>
                  <a:srgbClr val="3B3535"/>
                </a:solidFill>
                <a:latin typeface="Alexandria" pitchFamily="34" charset="0"/>
                <a:ea typeface="Alexandria" pitchFamily="34" charset="-122"/>
                <a:cs typeface="Alexandria" pitchFamily="34" charset="-120"/>
              </a:rPr>
              <a:t>Extraction-Based Approach</a:t>
            </a:r>
            <a:endParaRPr lang="en-US" sz="2130" dirty="0"/>
          </a:p>
        </p:txBody>
      </p:sp>
      <p:sp>
        <p:nvSpPr>
          <p:cNvPr id="12" name="Text 9"/>
          <p:cNvSpPr/>
          <p:nvPr/>
        </p:nvSpPr>
        <p:spPr>
          <a:xfrm>
            <a:off x="3613666" y="2217658"/>
            <a:ext cx="8842296" cy="925116"/>
          </a:xfrm>
          <a:prstGeom prst="rect">
            <a:avLst/>
          </a:prstGeom>
          <a:noFill/>
          <a:ln/>
        </p:spPr>
        <p:txBody>
          <a:bodyPr wrap="square" rtlCol="0" anchor="t"/>
          <a:lstStyle/>
          <a:p>
            <a:pPr marL="0" indent="0" algn="l">
              <a:lnSpc>
                <a:spcPts val="2429"/>
              </a:lnSpc>
              <a:buNone/>
            </a:pPr>
            <a:r>
              <a:rPr lang="en-US" sz="1619" dirty="0">
                <a:solidFill>
                  <a:srgbClr val="3B3535"/>
                </a:solidFill>
                <a:latin typeface="Sora" pitchFamily="34" charset="0"/>
                <a:ea typeface="Sora" pitchFamily="34" charset="-122"/>
                <a:cs typeface="Sora" pitchFamily="34" charset="-120"/>
              </a:rPr>
              <a:t>This approach involves identifying key sentences or phrases in a document and combining them into a summary. While effective in applications like news analysis and document retrieval, it faces challenges in identifying the most important information.</a:t>
            </a:r>
            <a:endParaRPr lang="en-US" sz="1619" dirty="0"/>
          </a:p>
        </p:txBody>
      </p:sp>
      <p:sp>
        <p:nvSpPr>
          <p:cNvPr id="13" name="Shape 10"/>
          <p:cNvSpPr/>
          <p:nvPr/>
        </p:nvSpPr>
        <p:spPr>
          <a:xfrm>
            <a:off x="2714030" y="3996154"/>
            <a:ext cx="719614" cy="41077"/>
          </a:xfrm>
          <a:prstGeom prst="roundRect">
            <a:avLst>
              <a:gd name="adj" fmla="val 225273"/>
            </a:avLst>
          </a:prstGeom>
          <a:solidFill>
            <a:srgbClr val="BBC2DC"/>
          </a:solidFill>
          <a:ln/>
        </p:spPr>
      </p:sp>
      <p:sp>
        <p:nvSpPr>
          <p:cNvPr id="14" name="Shape 11"/>
          <p:cNvSpPr/>
          <p:nvPr/>
        </p:nvSpPr>
        <p:spPr>
          <a:xfrm>
            <a:off x="2251353" y="3785354"/>
            <a:ext cx="462677" cy="462677"/>
          </a:xfrm>
          <a:prstGeom prst="roundRect">
            <a:avLst>
              <a:gd name="adj" fmla="val 20000"/>
            </a:avLst>
          </a:prstGeom>
          <a:solidFill>
            <a:srgbClr val="D5DCF6"/>
          </a:solidFill>
          <a:ln w="7620">
            <a:solidFill>
              <a:srgbClr val="BBC2DC"/>
            </a:solidFill>
            <a:prstDash val="solid"/>
          </a:ln>
        </p:spPr>
      </p:sp>
      <p:sp>
        <p:nvSpPr>
          <p:cNvPr id="15" name="Text 12"/>
          <p:cNvSpPr/>
          <p:nvPr/>
        </p:nvSpPr>
        <p:spPr>
          <a:xfrm>
            <a:off x="2385774" y="3854291"/>
            <a:ext cx="193834" cy="324683"/>
          </a:xfrm>
          <a:prstGeom prst="rect">
            <a:avLst/>
          </a:prstGeom>
          <a:noFill/>
          <a:ln/>
        </p:spPr>
        <p:txBody>
          <a:bodyPr wrap="none" rtlCol="0" anchor="t"/>
          <a:lstStyle/>
          <a:p>
            <a:pPr marL="0" indent="0" algn="ctr">
              <a:lnSpc>
                <a:spcPts val="2557"/>
              </a:lnSpc>
              <a:buNone/>
            </a:pPr>
            <a:r>
              <a:rPr lang="en-US" sz="2557" b="1" dirty="0">
                <a:solidFill>
                  <a:srgbClr val="3B3535"/>
                </a:solidFill>
                <a:latin typeface="Alexandria" pitchFamily="34" charset="0"/>
                <a:ea typeface="Alexandria" pitchFamily="34" charset="-122"/>
                <a:cs typeface="Alexandria" pitchFamily="34" charset="-120"/>
              </a:rPr>
              <a:t>2</a:t>
            </a:r>
            <a:endParaRPr lang="en-US" sz="2557" dirty="0"/>
          </a:p>
        </p:txBody>
      </p:sp>
      <p:sp>
        <p:nvSpPr>
          <p:cNvPr id="16" name="Text 13"/>
          <p:cNvSpPr/>
          <p:nvPr/>
        </p:nvSpPr>
        <p:spPr>
          <a:xfrm>
            <a:off x="3613666" y="3759637"/>
            <a:ext cx="3975973" cy="338257"/>
          </a:xfrm>
          <a:prstGeom prst="rect">
            <a:avLst/>
          </a:prstGeom>
          <a:noFill/>
          <a:ln/>
        </p:spPr>
        <p:txBody>
          <a:bodyPr wrap="none" rtlCol="0" anchor="t"/>
          <a:lstStyle/>
          <a:p>
            <a:pPr marL="0" indent="0" algn="l">
              <a:lnSpc>
                <a:spcPts val="2663"/>
              </a:lnSpc>
              <a:buNone/>
            </a:pPr>
            <a:r>
              <a:rPr lang="en-US" sz="2130" b="1" dirty="0">
                <a:solidFill>
                  <a:srgbClr val="3B3535"/>
                </a:solidFill>
                <a:latin typeface="Alexandria" pitchFamily="34" charset="0"/>
                <a:ea typeface="Alexandria" pitchFamily="34" charset="-122"/>
                <a:cs typeface="Alexandria" pitchFamily="34" charset="-120"/>
              </a:rPr>
              <a:t>Abstraction-Based Approach</a:t>
            </a:r>
            <a:endParaRPr lang="en-US" sz="2130" dirty="0"/>
          </a:p>
        </p:txBody>
      </p:sp>
      <p:sp>
        <p:nvSpPr>
          <p:cNvPr id="17" name="Text 14"/>
          <p:cNvSpPr/>
          <p:nvPr/>
        </p:nvSpPr>
        <p:spPr>
          <a:xfrm>
            <a:off x="3613666" y="4221242"/>
            <a:ext cx="8842296" cy="925116"/>
          </a:xfrm>
          <a:prstGeom prst="rect">
            <a:avLst/>
          </a:prstGeom>
          <a:noFill/>
          <a:ln/>
        </p:spPr>
        <p:txBody>
          <a:bodyPr wrap="square" rtlCol="0" anchor="t"/>
          <a:lstStyle/>
          <a:p>
            <a:pPr marL="0" indent="0" algn="l">
              <a:lnSpc>
                <a:spcPts val="2429"/>
              </a:lnSpc>
              <a:buNone/>
            </a:pPr>
            <a:r>
              <a:rPr lang="en-US" sz="1619" dirty="0">
                <a:solidFill>
                  <a:srgbClr val="3B3535"/>
                </a:solidFill>
                <a:latin typeface="Sora" pitchFamily="34" charset="0"/>
                <a:ea typeface="Sora" pitchFamily="34" charset="-122"/>
                <a:cs typeface="Sora" pitchFamily="34" charset="-120"/>
              </a:rPr>
              <a:t>This approach generates new sentences or phrases based on the input text, finding applications in text summarization and natural language generation. However, it faces challenges in generating high-quality summary text.</a:t>
            </a:r>
            <a:endParaRPr lang="en-US" sz="1619" dirty="0"/>
          </a:p>
        </p:txBody>
      </p:sp>
      <p:sp>
        <p:nvSpPr>
          <p:cNvPr id="18" name="Shape 15"/>
          <p:cNvSpPr/>
          <p:nvPr/>
        </p:nvSpPr>
        <p:spPr>
          <a:xfrm>
            <a:off x="2714030" y="5999738"/>
            <a:ext cx="719614" cy="41077"/>
          </a:xfrm>
          <a:prstGeom prst="roundRect">
            <a:avLst>
              <a:gd name="adj" fmla="val 225273"/>
            </a:avLst>
          </a:prstGeom>
          <a:solidFill>
            <a:srgbClr val="BBC2DC"/>
          </a:solidFill>
          <a:ln/>
        </p:spPr>
      </p:sp>
      <p:sp>
        <p:nvSpPr>
          <p:cNvPr id="19" name="Shape 16"/>
          <p:cNvSpPr/>
          <p:nvPr/>
        </p:nvSpPr>
        <p:spPr>
          <a:xfrm>
            <a:off x="2251353" y="5788938"/>
            <a:ext cx="462677" cy="462677"/>
          </a:xfrm>
          <a:prstGeom prst="roundRect">
            <a:avLst>
              <a:gd name="adj" fmla="val 20000"/>
            </a:avLst>
          </a:prstGeom>
          <a:solidFill>
            <a:srgbClr val="D5DCF6"/>
          </a:solidFill>
          <a:ln w="7620">
            <a:solidFill>
              <a:srgbClr val="BBC2DC"/>
            </a:solidFill>
            <a:prstDash val="solid"/>
          </a:ln>
        </p:spPr>
      </p:sp>
      <p:sp>
        <p:nvSpPr>
          <p:cNvPr id="20" name="Text 17"/>
          <p:cNvSpPr/>
          <p:nvPr/>
        </p:nvSpPr>
        <p:spPr>
          <a:xfrm>
            <a:off x="2385536" y="5857875"/>
            <a:ext cx="194191" cy="324683"/>
          </a:xfrm>
          <a:prstGeom prst="rect">
            <a:avLst/>
          </a:prstGeom>
          <a:noFill/>
          <a:ln/>
        </p:spPr>
        <p:txBody>
          <a:bodyPr wrap="none" rtlCol="0" anchor="t"/>
          <a:lstStyle/>
          <a:p>
            <a:pPr marL="0" indent="0" algn="ctr">
              <a:lnSpc>
                <a:spcPts val="2557"/>
              </a:lnSpc>
              <a:buNone/>
            </a:pPr>
            <a:r>
              <a:rPr lang="en-US" sz="2557" b="1" dirty="0">
                <a:solidFill>
                  <a:srgbClr val="3B3535"/>
                </a:solidFill>
                <a:latin typeface="Alexandria" pitchFamily="34" charset="0"/>
                <a:ea typeface="Alexandria" pitchFamily="34" charset="-122"/>
                <a:cs typeface="Alexandria" pitchFamily="34" charset="-120"/>
              </a:rPr>
              <a:t>3</a:t>
            </a:r>
            <a:endParaRPr lang="en-US" sz="2557" dirty="0"/>
          </a:p>
        </p:txBody>
      </p:sp>
      <p:sp>
        <p:nvSpPr>
          <p:cNvPr id="21" name="Text 18"/>
          <p:cNvSpPr/>
          <p:nvPr/>
        </p:nvSpPr>
        <p:spPr>
          <a:xfrm>
            <a:off x="3613666" y="5763220"/>
            <a:ext cx="3629739" cy="338257"/>
          </a:xfrm>
          <a:prstGeom prst="rect">
            <a:avLst/>
          </a:prstGeom>
          <a:noFill/>
          <a:ln/>
        </p:spPr>
        <p:txBody>
          <a:bodyPr wrap="none" rtlCol="0" anchor="t"/>
          <a:lstStyle/>
          <a:p>
            <a:pPr marL="0" indent="0" algn="l">
              <a:lnSpc>
                <a:spcPts val="2663"/>
              </a:lnSpc>
              <a:buNone/>
            </a:pPr>
            <a:r>
              <a:rPr lang="en-US" sz="2130" b="1" dirty="0">
                <a:solidFill>
                  <a:srgbClr val="3B3535"/>
                </a:solidFill>
                <a:latin typeface="Alexandria" pitchFamily="34" charset="0"/>
                <a:ea typeface="Alexandria" pitchFamily="34" charset="-122"/>
                <a:cs typeface="Alexandria" pitchFamily="34" charset="-120"/>
              </a:rPr>
              <a:t>Deep Learning Techniques</a:t>
            </a:r>
            <a:endParaRPr lang="en-US" sz="2130" dirty="0"/>
          </a:p>
        </p:txBody>
      </p:sp>
      <p:sp>
        <p:nvSpPr>
          <p:cNvPr id="22" name="Text 19"/>
          <p:cNvSpPr/>
          <p:nvPr/>
        </p:nvSpPr>
        <p:spPr>
          <a:xfrm>
            <a:off x="3613666" y="6224826"/>
            <a:ext cx="8842296" cy="1233487"/>
          </a:xfrm>
          <a:prstGeom prst="rect">
            <a:avLst/>
          </a:prstGeom>
          <a:noFill/>
          <a:ln/>
        </p:spPr>
        <p:txBody>
          <a:bodyPr wrap="square" rtlCol="0" anchor="t"/>
          <a:lstStyle/>
          <a:p>
            <a:pPr marL="0" indent="0" algn="l">
              <a:lnSpc>
                <a:spcPts val="2429"/>
              </a:lnSpc>
              <a:buNone/>
            </a:pPr>
            <a:r>
              <a:rPr lang="en-US" sz="1619" dirty="0">
                <a:solidFill>
                  <a:srgbClr val="3B3535"/>
                </a:solidFill>
                <a:latin typeface="Sora" pitchFamily="34" charset="0"/>
                <a:ea typeface="Sora" pitchFamily="34" charset="-122"/>
                <a:cs typeface="Sora" pitchFamily="34" charset="-120"/>
              </a:rPr>
              <a:t>Recent years have seen a growing interest in using deep learning techniques for automatic summarization. This approach utilizes neural networks to analyze and process text, demonstrating effectiveness in various applications. However, it remains a relatively new area of research requiring further study and development.</a:t>
            </a:r>
            <a:endParaRPr lang="en-US" sz="161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1760220" y="1578173"/>
            <a:ext cx="5847278" cy="730806"/>
          </a:xfrm>
          <a:prstGeom prst="rect">
            <a:avLst/>
          </a:prstGeom>
          <a:noFill/>
          <a:ln/>
        </p:spPr>
        <p:txBody>
          <a:bodyPr wrap="none" rtlCol="0" anchor="t"/>
          <a:lstStyle/>
          <a:p>
            <a:pPr marL="0" indent="0">
              <a:lnSpc>
                <a:spcPts val="5755"/>
              </a:lnSpc>
              <a:buNone/>
            </a:pPr>
            <a:r>
              <a:rPr lang="en-US" sz="4604" b="1" dirty="0">
                <a:solidFill>
                  <a:srgbClr val="1F1E1E"/>
                </a:solidFill>
                <a:latin typeface="Alexandria" pitchFamily="34" charset="0"/>
                <a:ea typeface="Alexandria" pitchFamily="34" charset="-122"/>
                <a:cs typeface="Alexandria" pitchFamily="34" charset="-120"/>
              </a:rPr>
              <a:t>Methodologies</a:t>
            </a:r>
            <a:endParaRPr lang="en-US" sz="4604" dirty="0"/>
          </a:p>
        </p:txBody>
      </p:sp>
      <p:sp>
        <p:nvSpPr>
          <p:cNvPr id="5" name="Text 3"/>
          <p:cNvSpPr/>
          <p:nvPr/>
        </p:nvSpPr>
        <p:spPr>
          <a:xfrm>
            <a:off x="1760220" y="2864406"/>
            <a:ext cx="2923580" cy="365522"/>
          </a:xfrm>
          <a:prstGeom prst="rect">
            <a:avLst/>
          </a:prstGeom>
          <a:noFill/>
          <a:ln/>
        </p:spPr>
        <p:txBody>
          <a:bodyPr wrap="none" rtlCol="0" anchor="t"/>
          <a:lstStyle/>
          <a:p>
            <a:pPr marL="0" indent="0">
              <a:lnSpc>
                <a:spcPts val="2878"/>
              </a:lnSpc>
              <a:buNone/>
            </a:pPr>
            <a:r>
              <a:rPr lang="en-US" sz="2302" b="1" dirty="0">
                <a:solidFill>
                  <a:srgbClr val="1F1E1E"/>
                </a:solidFill>
                <a:latin typeface="Alexandria" pitchFamily="34" charset="0"/>
                <a:ea typeface="Alexandria" pitchFamily="34" charset="-122"/>
                <a:cs typeface="Alexandria" pitchFamily="34" charset="-120"/>
              </a:rPr>
              <a:t>Text Preprocessing</a:t>
            </a:r>
            <a:endParaRPr lang="en-US" sz="2302" dirty="0"/>
          </a:p>
        </p:txBody>
      </p:sp>
      <p:sp>
        <p:nvSpPr>
          <p:cNvPr id="6" name="Text 4"/>
          <p:cNvSpPr/>
          <p:nvPr/>
        </p:nvSpPr>
        <p:spPr>
          <a:xfrm>
            <a:off x="1760220" y="3452098"/>
            <a:ext cx="3341608" cy="233279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This stage involves tokenizing the input text, removing stop words, porter stemming, and removing punctuation. The goal is to convert the input text into a format suitable for analysis.</a:t>
            </a:r>
            <a:endParaRPr lang="en-US" sz="1750" dirty="0"/>
          </a:p>
        </p:txBody>
      </p:sp>
      <p:sp>
        <p:nvSpPr>
          <p:cNvPr id="7" name="Text 5"/>
          <p:cNvSpPr/>
          <p:nvPr/>
        </p:nvSpPr>
        <p:spPr>
          <a:xfrm>
            <a:off x="5651421" y="2864406"/>
            <a:ext cx="2923580" cy="365522"/>
          </a:xfrm>
          <a:prstGeom prst="rect">
            <a:avLst/>
          </a:prstGeom>
          <a:noFill/>
          <a:ln/>
        </p:spPr>
        <p:txBody>
          <a:bodyPr wrap="none" rtlCol="0" anchor="t"/>
          <a:lstStyle/>
          <a:p>
            <a:pPr marL="0" indent="0">
              <a:lnSpc>
                <a:spcPts val="2878"/>
              </a:lnSpc>
              <a:buNone/>
            </a:pPr>
            <a:r>
              <a:rPr lang="en-US" sz="2302" b="1" dirty="0">
                <a:solidFill>
                  <a:srgbClr val="1F1E1E"/>
                </a:solidFill>
                <a:latin typeface="Alexandria" pitchFamily="34" charset="0"/>
                <a:ea typeface="Alexandria" pitchFamily="34" charset="-122"/>
                <a:cs typeface="Alexandria" pitchFamily="34" charset="-120"/>
              </a:rPr>
              <a:t>Sentence Ranking</a:t>
            </a:r>
            <a:endParaRPr lang="en-US" sz="2302" dirty="0"/>
          </a:p>
        </p:txBody>
      </p:sp>
      <p:sp>
        <p:nvSpPr>
          <p:cNvPr id="8" name="Text 6"/>
          <p:cNvSpPr/>
          <p:nvPr/>
        </p:nvSpPr>
        <p:spPr>
          <a:xfrm>
            <a:off x="5651421" y="3452098"/>
            <a:ext cx="3341608" cy="2999303"/>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This stage involves calculating the TF-IDF scores with respect to the input text and calculating the similarity between sentences using the cosine similarity measure. The goal is to identify the most informative sentences in the document.</a:t>
            </a:r>
            <a:endParaRPr lang="en-US" sz="1750" dirty="0"/>
          </a:p>
        </p:txBody>
      </p:sp>
      <p:sp>
        <p:nvSpPr>
          <p:cNvPr id="9" name="Text 7"/>
          <p:cNvSpPr/>
          <p:nvPr/>
        </p:nvSpPr>
        <p:spPr>
          <a:xfrm>
            <a:off x="9542621" y="2864406"/>
            <a:ext cx="3180278" cy="365522"/>
          </a:xfrm>
          <a:prstGeom prst="rect">
            <a:avLst/>
          </a:prstGeom>
          <a:noFill/>
          <a:ln/>
        </p:spPr>
        <p:txBody>
          <a:bodyPr wrap="none" rtlCol="0" anchor="t"/>
          <a:lstStyle/>
          <a:p>
            <a:pPr marL="0" indent="0">
              <a:lnSpc>
                <a:spcPts val="2878"/>
              </a:lnSpc>
              <a:buNone/>
            </a:pPr>
            <a:r>
              <a:rPr lang="en-US" sz="2302" b="1" dirty="0">
                <a:solidFill>
                  <a:srgbClr val="1F1E1E"/>
                </a:solidFill>
                <a:latin typeface="Alexandria" pitchFamily="34" charset="0"/>
                <a:ea typeface="Alexandria" pitchFamily="34" charset="-122"/>
                <a:cs typeface="Alexandria" pitchFamily="34" charset="-120"/>
              </a:rPr>
              <a:t>Summary Generation</a:t>
            </a:r>
            <a:endParaRPr lang="en-US" sz="2302" dirty="0"/>
          </a:p>
        </p:txBody>
      </p:sp>
      <p:sp>
        <p:nvSpPr>
          <p:cNvPr id="10" name="Text 8"/>
          <p:cNvSpPr/>
          <p:nvPr/>
        </p:nvSpPr>
        <p:spPr>
          <a:xfrm>
            <a:off x="9542621" y="3452098"/>
            <a:ext cx="3341608" cy="233279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This stage involves templating the selected sentences to generate a summary. The goal is to combine the selected sentences into a coherent and informative summary.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14630400" cy="2724507"/>
          </a:xfrm>
          <a:prstGeom prst="rect">
            <a:avLst/>
          </a:prstGeom>
        </p:spPr>
      </p:pic>
      <p:sp>
        <p:nvSpPr>
          <p:cNvPr id="5" name="Text 2"/>
          <p:cNvSpPr/>
          <p:nvPr/>
        </p:nvSpPr>
        <p:spPr>
          <a:xfrm>
            <a:off x="1866186" y="3324939"/>
            <a:ext cx="8267938" cy="716875"/>
          </a:xfrm>
          <a:prstGeom prst="rect">
            <a:avLst/>
          </a:prstGeom>
          <a:noFill/>
          <a:ln/>
        </p:spPr>
        <p:txBody>
          <a:bodyPr wrap="none" rtlCol="0" anchor="t"/>
          <a:lstStyle/>
          <a:p>
            <a:pPr marL="0" indent="0">
              <a:lnSpc>
                <a:spcPts val="5645"/>
              </a:lnSpc>
              <a:buNone/>
            </a:pPr>
            <a:r>
              <a:rPr lang="en-US" sz="4516" b="1" dirty="0">
                <a:solidFill>
                  <a:srgbClr val="1F1E1E"/>
                </a:solidFill>
                <a:latin typeface="Alexandria" pitchFamily="34" charset="0"/>
                <a:ea typeface="Alexandria" pitchFamily="34" charset="-122"/>
                <a:cs typeface="Alexandria" pitchFamily="34" charset="-120"/>
              </a:rPr>
              <a:t>Challenges and Future Work</a:t>
            </a:r>
            <a:endParaRPr lang="en-US" sz="4516" dirty="0"/>
          </a:p>
        </p:txBody>
      </p:sp>
      <p:sp>
        <p:nvSpPr>
          <p:cNvPr id="6" name="Shape 3"/>
          <p:cNvSpPr/>
          <p:nvPr/>
        </p:nvSpPr>
        <p:spPr>
          <a:xfrm>
            <a:off x="1866186" y="4368641"/>
            <a:ext cx="3487460" cy="3260408"/>
          </a:xfrm>
          <a:prstGeom prst="roundRect">
            <a:avLst>
              <a:gd name="adj" fmla="val 3008"/>
            </a:avLst>
          </a:prstGeom>
          <a:solidFill>
            <a:srgbClr val="D5DCF6"/>
          </a:solidFill>
          <a:ln w="7620">
            <a:solidFill>
              <a:srgbClr val="BBC2DC"/>
            </a:solidFill>
            <a:prstDash val="solid"/>
          </a:ln>
        </p:spPr>
      </p:sp>
      <p:sp>
        <p:nvSpPr>
          <p:cNvPr id="7" name="Text 4"/>
          <p:cNvSpPr/>
          <p:nvPr/>
        </p:nvSpPr>
        <p:spPr>
          <a:xfrm>
            <a:off x="2091690" y="4594146"/>
            <a:ext cx="2958584" cy="358497"/>
          </a:xfrm>
          <a:prstGeom prst="rect">
            <a:avLst/>
          </a:prstGeom>
          <a:noFill/>
          <a:ln/>
        </p:spPr>
        <p:txBody>
          <a:bodyPr wrap="none" rtlCol="0" anchor="t"/>
          <a:lstStyle/>
          <a:p>
            <a:pPr marL="0" indent="0">
              <a:lnSpc>
                <a:spcPts val="2823"/>
              </a:lnSpc>
              <a:buNone/>
            </a:pPr>
            <a:r>
              <a:rPr lang="en-US" sz="2258" b="1" dirty="0">
                <a:solidFill>
                  <a:srgbClr val="3B3535"/>
                </a:solidFill>
                <a:latin typeface="Alexandria" pitchFamily="34" charset="0"/>
                <a:ea typeface="Alexandria" pitchFamily="34" charset="-122"/>
                <a:cs typeface="Alexandria" pitchFamily="34" charset="-120"/>
              </a:rPr>
              <a:t>Handling Ambiguity</a:t>
            </a:r>
            <a:endParaRPr lang="en-US" sz="2258" dirty="0"/>
          </a:p>
        </p:txBody>
      </p:sp>
      <p:sp>
        <p:nvSpPr>
          <p:cNvPr id="8" name="Text 5"/>
          <p:cNvSpPr/>
          <p:nvPr/>
        </p:nvSpPr>
        <p:spPr>
          <a:xfrm>
            <a:off x="2091690" y="5083373"/>
            <a:ext cx="3036451" cy="1634728"/>
          </a:xfrm>
          <a:prstGeom prst="rect">
            <a:avLst/>
          </a:prstGeom>
          <a:noFill/>
          <a:ln/>
        </p:spPr>
        <p:txBody>
          <a:bodyPr wrap="square" rtlCol="0" anchor="t"/>
          <a:lstStyle/>
          <a:p>
            <a:pPr marL="0" indent="0">
              <a:lnSpc>
                <a:spcPts val="2574"/>
              </a:lnSpc>
              <a:buNone/>
            </a:pPr>
            <a:r>
              <a:rPr lang="en-US" sz="1716" dirty="0">
                <a:solidFill>
                  <a:srgbClr val="3B3535"/>
                </a:solidFill>
                <a:latin typeface="Sora" pitchFamily="34" charset="0"/>
                <a:ea typeface="Sora" pitchFamily="34" charset="-122"/>
                <a:cs typeface="Sora" pitchFamily="34" charset="-120"/>
              </a:rPr>
              <a:t>Natural language is inherently ambiguous, making it challenging to identify the most important information in a document.</a:t>
            </a:r>
            <a:endParaRPr lang="en-US" sz="1716" dirty="0"/>
          </a:p>
        </p:txBody>
      </p:sp>
      <p:sp>
        <p:nvSpPr>
          <p:cNvPr id="9" name="Shape 6"/>
          <p:cNvSpPr/>
          <p:nvPr/>
        </p:nvSpPr>
        <p:spPr>
          <a:xfrm>
            <a:off x="5571530" y="4368641"/>
            <a:ext cx="3487460" cy="3260408"/>
          </a:xfrm>
          <a:prstGeom prst="roundRect">
            <a:avLst>
              <a:gd name="adj" fmla="val 3008"/>
            </a:avLst>
          </a:prstGeom>
          <a:solidFill>
            <a:srgbClr val="D5DCF6"/>
          </a:solidFill>
          <a:ln w="7620">
            <a:solidFill>
              <a:srgbClr val="BBC2DC"/>
            </a:solidFill>
            <a:prstDash val="solid"/>
          </a:ln>
        </p:spPr>
      </p:sp>
      <p:sp>
        <p:nvSpPr>
          <p:cNvPr id="10" name="Text 7"/>
          <p:cNvSpPr/>
          <p:nvPr/>
        </p:nvSpPr>
        <p:spPr>
          <a:xfrm>
            <a:off x="5797034" y="4594146"/>
            <a:ext cx="2883098" cy="358497"/>
          </a:xfrm>
          <a:prstGeom prst="rect">
            <a:avLst/>
          </a:prstGeom>
          <a:noFill/>
          <a:ln/>
        </p:spPr>
        <p:txBody>
          <a:bodyPr wrap="none" rtlCol="0" anchor="t"/>
          <a:lstStyle/>
          <a:p>
            <a:pPr marL="0" indent="0">
              <a:lnSpc>
                <a:spcPts val="2823"/>
              </a:lnSpc>
              <a:buNone/>
            </a:pPr>
            <a:r>
              <a:rPr lang="en-US" sz="2258" b="1" dirty="0">
                <a:solidFill>
                  <a:srgbClr val="3B3535"/>
                </a:solidFill>
                <a:latin typeface="Alexandria" pitchFamily="34" charset="0"/>
                <a:ea typeface="Alexandria" pitchFamily="34" charset="-122"/>
                <a:cs typeface="Alexandria" pitchFamily="34" charset="-120"/>
              </a:rPr>
              <a:t>Threshold Selection</a:t>
            </a:r>
            <a:endParaRPr lang="en-US" sz="2258" dirty="0"/>
          </a:p>
        </p:txBody>
      </p:sp>
      <p:sp>
        <p:nvSpPr>
          <p:cNvPr id="11" name="Text 8"/>
          <p:cNvSpPr/>
          <p:nvPr/>
        </p:nvSpPr>
        <p:spPr>
          <a:xfrm>
            <a:off x="5797034" y="5083373"/>
            <a:ext cx="3036451" cy="1634728"/>
          </a:xfrm>
          <a:prstGeom prst="rect">
            <a:avLst/>
          </a:prstGeom>
          <a:noFill/>
          <a:ln/>
        </p:spPr>
        <p:txBody>
          <a:bodyPr wrap="square" rtlCol="0" anchor="t"/>
          <a:lstStyle/>
          <a:p>
            <a:pPr marL="0" indent="0">
              <a:lnSpc>
                <a:spcPts val="2574"/>
              </a:lnSpc>
              <a:buNone/>
            </a:pPr>
            <a:r>
              <a:rPr lang="en-US" sz="1716" dirty="0">
                <a:solidFill>
                  <a:srgbClr val="3B3535"/>
                </a:solidFill>
                <a:latin typeface="Sora" pitchFamily="34" charset="0"/>
                <a:ea typeface="Sora" pitchFamily="34" charset="-122"/>
                <a:cs typeface="Sora" pitchFamily="34" charset="-120"/>
              </a:rPr>
              <a:t>The threshold used for selecting the most informative sentences can impact the quality of the summary generated.</a:t>
            </a:r>
            <a:endParaRPr lang="en-US" sz="1716" dirty="0"/>
          </a:p>
        </p:txBody>
      </p:sp>
      <p:sp>
        <p:nvSpPr>
          <p:cNvPr id="12" name="Shape 9"/>
          <p:cNvSpPr/>
          <p:nvPr/>
        </p:nvSpPr>
        <p:spPr>
          <a:xfrm>
            <a:off x="9276874" y="4368641"/>
            <a:ext cx="3487460" cy="3260408"/>
          </a:xfrm>
          <a:prstGeom prst="roundRect">
            <a:avLst>
              <a:gd name="adj" fmla="val 3008"/>
            </a:avLst>
          </a:prstGeom>
          <a:solidFill>
            <a:srgbClr val="D5DCF6"/>
          </a:solidFill>
          <a:ln w="7620">
            <a:solidFill>
              <a:srgbClr val="BBC2DC"/>
            </a:solidFill>
            <a:prstDash val="solid"/>
          </a:ln>
        </p:spPr>
      </p:sp>
      <p:sp>
        <p:nvSpPr>
          <p:cNvPr id="13" name="Text 10"/>
          <p:cNvSpPr/>
          <p:nvPr/>
        </p:nvSpPr>
        <p:spPr>
          <a:xfrm>
            <a:off x="9502378" y="4594146"/>
            <a:ext cx="3036451" cy="716994"/>
          </a:xfrm>
          <a:prstGeom prst="rect">
            <a:avLst/>
          </a:prstGeom>
          <a:noFill/>
          <a:ln/>
        </p:spPr>
        <p:txBody>
          <a:bodyPr wrap="square" rtlCol="0" anchor="t"/>
          <a:lstStyle/>
          <a:p>
            <a:pPr marL="0" indent="0">
              <a:lnSpc>
                <a:spcPts val="2823"/>
              </a:lnSpc>
              <a:buNone/>
            </a:pPr>
            <a:r>
              <a:rPr lang="en-US" sz="2258" b="1" dirty="0">
                <a:solidFill>
                  <a:srgbClr val="3B3535"/>
                </a:solidFill>
                <a:latin typeface="Alexandria" pitchFamily="34" charset="0"/>
                <a:ea typeface="Alexandria" pitchFamily="34" charset="-122"/>
                <a:cs typeface="Alexandria" pitchFamily="34" charset="-120"/>
              </a:rPr>
              <a:t>Improving Summary Quality</a:t>
            </a:r>
            <a:endParaRPr lang="en-US" sz="2258" dirty="0"/>
          </a:p>
        </p:txBody>
      </p:sp>
      <p:sp>
        <p:nvSpPr>
          <p:cNvPr id="14" name="Text 11"/>
          <p:cNvSpPr/>
          <p:nvPr/>
        </p:nvSpPr>
        <p:spPr>
          <a:xfrm>
            <a:off x="9502378" y="5441871"/>
            <a:ext cx="3036451" cy="1961674"/>
          </a:xfrm>
          <a:prstGeom prst="rect">
            <a:avLst/>
          </a:prstGeom>
          <a:noFill/>
          <a:ln/>
        </p:spPr>
        <p:txBody>
          <a:bodyPr wrap="square" rtlCol="0" anchor="t"/>
          <a:lstStyle/>
          <a:p>
            <a:pPr marL="0" indent="0">
              <a:lnSpc>
                <a:spcPts val="2574"/>
              </a:lnSpc>
              <a:buNone/>
            </a:pPr>
            <a:r>
              <a:rPr lang="en-US" sz="1716" dirty="0">
                <a:solidFill>
                  <a:srgbClr val="3B3535"/>
                </a:solidFill>
                <a:latin typeface="Sora" pitchFamily="34" charset="0"/>
                <a:ea typeface="Sora" pitchFamily="34" charset="-122"/>
                <a:cs typeface="Sora" pitchFamily="34" charset="-120"/>
              </a:rPr>
              <a:t>The summaries generated by the summarizer need to be high-quality and informative, requiring further research and development.</a:t>
            </a:r>
            <a:endParaRPr lang="en-US" sz="171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69011" y="597098"/>
            <a:ext cx="5694402" cy="711756"/>
          </a:xfrm>
          <a:prstGeom prst="rect">
            <a:avLst/>
          </a:prstGeom>
          <a:noFill/>
          <a:ln/>
        </p:spPr>
        <p:txBody>
          <a:bodyPr wrap="none" rtlCol="0" anchor="t"/>
          <a:lstStyle/>
          <a:p>
            <a:pPr marL="0" indent="0">
              <a:lnSpc>
                <a:spcPts val="5605"/>
              </a:lnSpc>
              <a:buNone/>
            </a:pPr>
            <a:r>
              <a:rPr lang="en-US" sz="4484" b="1" dirty="0">
                <a:solidFill>
                  <a:srgbClr val="1F1E1E"/>
                </a:solidFill>
                <a:latin typeface="Alexandria" pitchFamily="34" charset="0"/>
                <a:ea typeface="Alexandria" pitchFamily="34" charset="-122"/>
                <a:cs typeface="Alexandria" pitchFamily="34" charset="-120"/>
              </a:rPr>
              <a:t>Discussion</a:t>
            </a:r>
            <a:endParaRPr lang="en-US" sz="4484" dirty="0"/>
          </a:p>
        </p:txBody>
      </p:sp>
      <p:pic>
        <p:nvPicPr>
          <p:cNvPr id="6" name="Image 1" descr="preencoded.png"/>
          <p:cNvPicPr>
            <a:picLocks noChangeAspect="1"/>
          </p:cNvPicPr>
          <p:nvPr/>
        </p:nvPicPr>
        <p:blipFill>
          <a:blip r:embed="rId4"/>
          <a:stretch>
            <a:fillRect/>
          </a:stretch>
        </p:blipFill>
        <p:spPr>
          <a:xfrm>
            <a:off x="4469011" y="1633418"/>
            <a:ext cx="1081921" cy="2215991"/>
          </a:xfrm>
          <a:prstGeom prst="rect">
            <a:avLst/>
          </a:prstGeom>
        </p:spPr>
      </p:pic>
      <p:sp>
        <p:nvSpPr>
          <p:cNvPr id="7" name="Text 3"/>
          <p:cNvSpPr/>
          <p:nvPr/>
        </p:nvSpPr>
        <p:spPr>
          <a:xfrm>
            <a:off x="5875496" y="1849755"/>
            <a:ext cx="2847142" cy="355759"/>
          </a:xfrm>
          <a:prstGeom prst="rect">
            <a:avLst/>
          </a:prstGeom>
          <a:noFill/>
          <a:ln/>
        </p:spPr>
        <p:txBody>
          <a:bodyPr wrap="none" rtlCol="0" anchor="t"/>
          <a:lstStyle/>
          <a:p>
            <a:pPr marL="0" indent="0" algn="l">
              <a:lnSpc>
                <a:spcPts val="2802"/>
              </a:lnSpc>
              <a:buNone/>
            </a:pPr>
            <a:r>
              <a:rPr lang="en-US" sz="2242" b="1" dirty="0">
                <a:solidFill>
                  <a:srgbClr val="3B3535"/>
                </a:solidFill>
                <a:latin typeface="Alexandria" pitchFamily="34" charset="0"/>
                <a:ea typeface="Alexandria" pitchFamily="34" charset="-122"/>
                <a:cs typeface="Alexandria" pitchFamily="34" charset="-120"/>
              </a:rPr>
              <a:t>Evaluation</a:t>
            </a:r>
            <a:endParaRPr lang="en-US" sz="2242" dirty="0"/>
          </a:p>
        </p:txBody>
      </p:sp>
      <p:sp>
        <p:nvSpPr>
          <p:cNvPr id="8" name="Text 4"/>
          <p:cNvSpPr/>
          <p:nvPr/>
        </p:nvSpPr>
        <p:spPr>
          <a:xfrm>
            <a:off x="5875496" y="2335292"/>
            <a:ext cx="7943493" cy="1297781"/>
          </a:xfrm>
          <a:prstGeom prst="rect">
            <a:avLst/>
          </a:prstGeom>
          <a:noFill/>
          <a:ln/>
        </p:spPr>
        <p:txBody>
          <a:bodyPr wrap="square" rtlCol="0" anchor="t"/>
          <a:lstStyle/>
          <a:p>
            <a:pPr marL="0" indent="0" algn="l">
              <a:lnSpc>
                <a:spcPts val="2556"/>
              </a:lnSpc>
              <a:buNone/>
            </a:pPr>
            <a:r>
              <a:rPr lang="en-US" sz="1704" dirty="0">
                <a:solidFill>
                  <a:srgbClr val="3B3535"/>
                </a:solidFill>
                <a:latin typeface="Sora" pitchFamily="34" charset="0"/>
                <a:ea typeface="Sora" pitchFamily="34" charset="-122"/>
                <a:cs typeface="Sora" pitchFamily="34" charset="-120"/>
              </a:rPr>
              <a:t>The performance of the summarizer was evaluated by comparing it with a baseline summarizer. The results show that the summarizer is able to generate summaries that are generally more accurate and informative than the baseline summarizer.</a:t>
            </a:r>
            <a:endParaRPr lang="en-US" sz="1704" dirty="0"/>
          </a:p>
        </p:txBody>
      </p:sp>
      <p:pic>
        <p:nvPicPr>
          <p:cNvPr id="9" name="Image 2" descr="preencoded.png"/>
          <p:cNvPicPr>
            <a:picLocks noChangeAspect="1"/>
          </p:cNvPicPr>
          <p:nvPr/>
        </p:nvPicPr>
        <p:blipFill>
          <a:blip r:embed="rId5"/>
          <a:stretch>
            <a:fillRect/>
          </a:stretch>
        </p:blipFill>
        <p:spPr>
          <a:xfrm>
            <a:off x="4469011" y="3849410"/>
            <a:ext cx="1081921" cy="1891546"/>
          </a:xfrm>
          <a:prstGeom prst="rect">
            <a:avLst/>
          </a:prstGeom>
        </p:spPr>
      </p:pic>
      <p:sp>
        <p:nvSpPr>
          <p:cNvPr id="10" name="Text 5"/>
          <p:cNvSpPr/>
          <p:nvPr/>
        </p:nvSpPr>
        <p:spPr>
          <a:xfrm>
            <a:off x="5875496" y="4065746"/>
            <a:ext cx="2847142" cy="355759"/>
          </a:xfrm>
          <a:prstGeom prst="rect">
            <a:avLst/>
          </a:prstGeom>
          <a:noFill/>
          <a:ln/>
        </p:spPr>
        <p:txBody>
          <a:bodyPr wrap="none" rtlCol="0" anchor="t"/>
          <a:lstStyle/>
          <a:p>
            <a:pPr marL="0" indent="0" algn="l">
              <a:lnSpc>
                <a:spcPts val="2802"/>
              </a:lnSpc>
              <a:buNone/>
            </a:pPr>
            <a:r>
              <a:rPr lang="en-US" sz="2242" b="1" dirty="0">
                <a:solidFill>
                  <a:srgbClr val="3B3535"/>
                </a:solidFill>
                <a:latin typeface="Alexandria" pitchFamily="34" charset="0"/>
                <a:ea typeface="Alexandria" pitchFamily="34" charset="-122"/>
                <a:cs typeface="Alexandria" pitchFamily="34" charset="-120"/>
              </a:rPr>
              <a:t>Limitations</a:t>
            </a:r>
            <a:endParaRPr lang="en-US" sz="2242" dirty="0"/>
          </a:p>
        </p:txBody>
      </p:sp>
      <p:sp>
        <p:nvSpPr>
          <p:cNvPr id="11" name="Text 6"/>
          <p:cNvSpPr/>
          <p:nvPr/>
        </p:nvSpPr>
        <p:spPr>
          <a:xfrm>
            <a:off x="5875496" y="4551283"/>
            <a:ext cx="7943493" cy="973336"/>
          </a:xfrm>
          <a:prstGeom prst="rect">
            <a:avLst/>
          </a:prstGeom>
          <a:noFill/>
          <a:ln/>
        </p:spPr>
        <p:txBody>
          <a:bodyPr wrap="square" rtlCol="0" anchor="t"/>
          <a:lstStyle/>
          <a:p>
            <a:pPr marL="0" indent="0" algn="l">
              <a:lnSpc>
                <a:spcPts val="2556"/>
              </a:lnSpc>
              <a:buNone/>
            </a:pPr>
            <a:r>
              <a:rPr lang="en-US" sz="1704" dirty="0">
                <a:solidFill>
                  <a:srgbClr val="3B3535"/>
                </a:solidFill>
                <a:latin typeface="Sora" pitchFamily="34" charset="0"/>
                <a:ea typeface="Sora" pitchFamily="34" charset="-122"/>
                <a:cs typeface="Sora" pitchFamily="34" charset="-120"/>
              </a:rPr>
              <a:t>However, there are still limitations to the summarizer's performance, such as the need to handle complex text structures and the need to improve the quality of the summaries generated.</a:t>
            </a:r>
            <a:endParaRPr lang="en-US" sz="1704" dirty="0"/>
          </a:p>
        </p:txBody>
      </p:sp>
      <p:pic>
        <p:nvPicPr>
          <p:cNvPr id="12" name="Image 3" descr="preencoded.png"/>
          <p:cNvPicPr>
            <a:picLocks noChangeAspect="1"/>
          </p:cNvPicPr>
          <p:nvPr/>
        </p:nvPicPr>
        <p:blipFill>
          <a:blip r:embed="rId6"/>
          <a:stretch>
            <a:fillRect/>
          </a:stretch>
        </p:blipFill>
        <p:spPr>
          <a:xfrm>
            <a:off x="4469011" y="5740956"/>
            <a:ext cx="1081921" cy="1891546"/>
          </a:xfrm>
          <a:prstGeom prst="rect">
            <a:avLst/>
          </a:prstGeom>
        </p:spPr>
      </p:pic>
      <p:sp>
        <p:nvSpPr>
          <p:cNvPr id="13" name="Text 7"/>
          <p:cNvSpPr/>
          <p:nvPr/>
        </p:nvSpPr>
        <p:spPr>
          <a:xfrm>
            <a:off x="5875496" y="5957292"/>
            <a:ext cx="2847142" cy="355759"/>
          </a:xfrm>
          <a:prstGeom prst="rect">
            <a:avLst/>
          </a:prstGeom>
          <a:noFill/>
          <a:ln/>
        </p:spPr>
        <p:txBody>
          <a:bodyPr wrap="none" rtlCol="0" anchor="t"/>
          <a:lstStyle/>
          <a:p>
            <a:pPr marL="0" indent="0" algn="l">
              <a:lnSpc>
                <a:spcPts val="2802"/>
              </a:lnSpc>
              <a:buNone/>
            </a:pPr>
            <a:r>
              <a:rPr lang="en-US" sz="2242" b="1" dirty="0">
                <a:solidFill>
                  <a:srgbClr val="3B3535"/>
                </a:solidFill>
                <a:latin typeface="Alexandria" pitchFamily="34" charset="0"/>
                <a:ea typeface="Alexandria" pitchFamily="34" charset="-122"/>
                <a:cs typeface="Alexandria" pitchFamily="34" charset="-120"/>
              </a:rPr>
              <a:t>Future Directions</a:t>
            </a:r>
            <a:endParaRPr lang="en-US" sz="2242" dirty="0"/>
          </a:p>
        </p:txBody>
      </p:sp>
      <p:sp>
        <p:nvSpPr>
          <p:cNvPr id="14" name="Text 8"/>
          <p:cNvSpPr/>
          <p:nvPr/>
        </p:nvSpPr>
        <p:spPr>
          <a:xfrm>
            <a:off x="5875496" y="6442829"/>
            <a:ext cx="7943493" cy="973336"/>
          </a:xfrm>
          <a:prstGeom prst="rect">
            <a:avLst/>
          </a:prstGeom>
          <a:noFill/>
          <a:ln/>
        </p:spPr>
        <p:txBody>
          <a:bodyPr wrap="square" rtlCol="0" anchor="t"/>
          <a:lstStyle/>
          <a:p>
            <a:pPr marL="0" indent="0" algn="l">
              <a:lnSpc>
                <a:spcPts val="2556"/>
              </a:lnSpc>
              <a:buNone/>
            </a:pPr>
            <a:r>
              <a:rPr lang="en-US" sz="1704" dirty="0">
                <a:solidFill>
                  <a:srgbClr val="3B3535"/>
                </a:solidFill>
                <a:latin typeface="Sora" pitchFamily="34" charset="0"/>
                <a:ea typeface="Sora" pitchFamily="34" charset="-122"/>
                <a:cs typeface="Sora" pitchFamily="34" charset="-120"/>
              </a:rPr>
              <a:t>Future work will involve improving the performance of the summarizer and extending the summarization to include other types of input text forms.</a:t>
            </a:r>
            <a:endParaRPr lang="en-US" sz="170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1760220" y="1789748"/>
            <a:ext cx="5847278" cy="730806"/>
          </a:xfrm>
          <a:prstGeom prst="rect">
            <a:avLst/>
          </a:prstGeom>
          <a:noFill/>
          <a:ln/>
        </p:spPr>
        <p:txBody>
          <a:bodyPr wrap="none" rtlCol="0" anchor="t"/>
          <a:lstStyle/>
          <a:p>
            <a:pPr marL="0" indent="0">
              <a:lnSpc>
                <a:spcPts val="5755"/>
              </a:lnSpc>
              <a:buNone/>
            </a:pPr>
            <a:r>
              <a:rPr lang="en-US" sz="4604" b="1" dirty="0">
                <a:solidFill>
                  <a:srgbClr val="1F1E1E"/>
                </a:solidFill>
                <a:latin typeface="Alexandria" pitchFamily="34" charset="0"/>
                <a:ea typeface="Alexandria" pitchFamily="34" charset="-122"/>
                <a:cs typeface="Alexandria" pitchFamily="34" charset="-120"/>
              </a:rPr>
              <a:t>Conclusion</a:t>
            </a:r>
            <a:endParaRPr lang="en-US" sz="4604" dirty="0"/>
          </a:p>
        </p:txBody>
      </p:sp>
      <p:sp>
        <p:nvSpPr>
          <p:cNvPr id="5" name="Shape 3"/>
          <p:cNvSpPr/>
          <p:nvPr/>
        </p:nvSpPr>
        <p:spPr>
          <a:xfrm>
            <a:off x="1760220" y="2964894"/>
            <a:ext cx="11109960" cy="3474839"/>
          </a:xfrm>
          <a:prstGeom prst="roundRect">
            <a:avLst>
              <a:gd name="adj" fmla="val 2878"/>
            </a:avLst>
          </a:prstGeom>
          <a:noFill/>
          <a:ln w="7620">
            <a:solidFill>
              <a:srgbClr val="000000">
                <a:alpha val="8000"/>
              </a:srgbClr>
            </a:solidFill>
            <a:prstDash val="solid"/>
          </a:ln>
        </p:spPr>
      </p:sp>
      <p:sp>
        <p:nvSpPr>
          <p:cNvPr id="6" name="Shape 4"/>
          <p:cNvSpPr/>
          <p:nvPr/>
        </p:nvSpPr>
        <p:spPr>
          <a:xfrm>
            <a:off x="1767840" y="2972514"/>
            <a:ext cx="11094720" cy="614958"/>
          </a:xfrm>
          <a:prstGeom prst="rect">
            <a:avLst/>
          </a:prstGeom>
          <a:solidFill>
            <a:srgbClr val="FFFFFF">
              <a:alpha val="4000"/>
            </a:srgbClr>
          </a:solidFill>
          <a:ln/>
        </p:spPr>
      </p:sp>
      <p:sp>
        <p:nvSpPr>
          <p:cNvPr id="7" name="Text 5"/>
          <p:cNvSpPr/>
          <p:nvPr/>
        </p:nvSpPr>
        <p:spPr>
          <a:xfrm>
            <a:off x="1990011" y="3113365"/>
            <a:ext cx="10650379" cy="333256"/>
          </a:xfrm>
          <a:prstGeom prst="rect">
            <a:avLst/>
          </a:prstGeom>
          <a:noFill/>
          <a:ln/>
        </p:spPr>
        <p:txBody>
          <a:bodyPr wrap="non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In this study, a summarizer based on NLP techniques was designed and implemented.</a:t>
            </a:r>
            <a:endParaRPr lang="en-US" sz="1750" dirty="0"/>
          </a:p>
        </p:txBody>
      </p:sp>
      <p:sp>
        <p:nvSpPr>
          <p:cNvPr id="8" name="Shape 6"/>
          <p:cNvSpPr/>
          <p:nvPr/>
        </p:nvSpPr>
        <p:spPr>
          <a:xfrm>
            <a:off x="1767840" y="3587472"/>
            <a:ext cx="11094720" cy="948214"/>
          </a:xfrm>
          <a:prstGeom prst="rect">
            <a:avLst/>
          </a:prstGeom>
          <a:solidFill>
            <a:srgbClr val="000000">
              <a:alpha val="4000"/>
            </a:srgbClr>
          </a:solidFill>
          <a:ln/>
        </p:spPr>
      </p:sp>
      <p:sp>
        <p:nvSpPr>
          <p:cNvPr id="9" name="Text 7"/>
          <p:cNvSpPr/>
          <p:nvPr/>
        </p:nvSpPr>
        <p:spPr>
          <a:xfrm>
            <a:off x="1990011" y="3728323"/>
            <a:ext cx="10650379" cy="66651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The summarizer was evaluated by comparing it with a baseline summarizer, which showed that the summarizer is able to generate high-quality summaries.</a:t>
            </a:r>
            <a:endParaRPr lang="en-US" sz="1750" dirty="0"/>
          </a:p>
        </p:txBody>
      </p:sp>
      <p:sp>
        <p:nvSpPr>
          <p:cNvPr id="10" name="Shape 8"/>
          <p:cNvSpPr/>
          <p:nvPr/>
        </p:nvSpPr>
        <p:spPr>
          <a:xfrm>
            <a:off x="1767840" y="4535686"/>
            <a:ext cx="11094720" cy="948214"/>
          </a:xfrm>
          <a:prstGeom prst="rect">
            <a:avLst/>
          </a:prstGeom>
          <a:solidFill>
            <a:srgbClr val="FFFFFF">
              <a:alpha val="4000"/>
            </a:srgbClr>
          </a:solidFill>
          <a:ln/>
        </p:spPr>
      </p:sp>
      <p:sp>
        <p:nvSpPr>
          <p:cNvPr id="11" name="Text 9"/>
          <p:cNvSpPr/>
          <p:nvPr/>
        </p:nvSpPr>
        <p:spPr>
          <a:xfrm>
            <a:off x="1990011" y="4676537"/>
            <a:ext cx="10650379" cy="66651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However, there are still limitations to the summarizer's performance, such as the need to handle complex text structures and the need to improve the quality of the summaries generated.</a:t>
            </a:r>
            <a:endParaRPr lang="en-US" sz="1750" dirty="0"/>
          </a:p>
        </p:txBody>
      </p:sp>
      <p:sp>
        <p:nvSpPr>
          <p:cNvPr id="12" name="Shape 10"/>
          <p:cNvSpPr/>
          <p:nvPr/>
        </p:nvSpPr>
        <p:spPr>
          <a:xfrm>
            <a:off x="1767840" y="5483900"/>
            <a:ext cx="11094720" cy="948214"/>
          </a:xfrm>
          <a:prstGeom prst="rect">
            <a:avLst/>
          </a:prstGeom>
          <a:solidFill>
            <a:srgbClr val="000000">
              <a:alpha val="4000"/>
            </a:srgbClr>
          </a:solidFill>
          <a:ln/>
        </p:spPr>
      </p:sp>
      <p:sp>
        <p:nvSpPr>
          <p:cNvPr id="13" name="Text 11"/>
          <p:cNvSpPr/>
          <p:nvPr/>
        </p:nvSpPr>
        <p:spPr>
          <a:xfrm>
            <a:off x="1990011" y="5624751"/>
            <a:ext cx="10650379" cy="666512"/>
          </a:xfrm>
          <a:prstGeom prst="rect">
            <a:avLst/>
          </a:prstGeom>
          <a:noFill/>
          <a:ln/>
        </p:spPr>
        <p:txBody>
          <a:bodyPr wrap="square" rtlCol="0" anchor="t"/>
          <a:lstStyle/>
          <a:p>
            <a:pPr marL="0" indent="0">
              <a:lnSpc>
                <a:spcPts val="2624"/>
              </a:lnSpc>
              <a:buNone/>
            </a:pPr>
            <a:r>
              <a:rPr lang="en-US" sz="1750" dirty="0">
                <a:solidFill>
                  <a:srgbClr val="3B3535"/>
                </a:solidFill>
                <a:latin typeface="Sora" pitchFamily="34" charset="0"/>
                <a:ea typeface="Sora" pitchFamily="34" charset="-122"/>
                <a:cs typeface="Sora" pitchFamily="34" charset="-120"/>
              </a:rPr>
              <a:t>Future work will involve improving the performance of the summarizer and extending the summarization to include other types of input text forms.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32815"/>
          </a:xfrm>
          <a:prstGeom prst="rect">
            <a:avLst/>
          </a:prstGeom>
          <a:solidFill>
            <a:srgbClr val="FFFAFA"/>
          </a:solidFill>
          <a:ln/>
        </p:spPr>
      </p:sp>
      <p:sp>
        <p:nvSpPr>
          <p:cNvPr id="4" name="Text 2"/>
          <p:cNvSpPr/>
          <p:nvPr/>
        </p:nvSpPr>
        <p:spPr>
          <a:xfrm>
            <a:off x="2273737" y="554474"/>
            <a:ext cx="5306735" cy="663297"/>
          </a:xfrm>
          <a:prstGeom prst="rect">
            <a:avLst/>
          </a:prstGeom>
          <a:noFill/>
          <a:ln/>
        </p:spPr>
        <p:txBody>
          <a:bodyPr wrap="none" rtlCol="0" anchor="t"/>
          <a:lstStyle/>
          <a:p>
            <a:pPr marL="0" indent="0">
              <a:lnSpc>
                <a:spcPts val="5223"/>
              </a:lnSpc>
              <a:buNone/>
            </a:pPr>
            <a:r>
              <a:rPr lang="en-US" sz="4179" b="1" dirty="0">
                <a:solidFill>
                  <a:srgbClr val="1F1E1E"/>
                </a:solidFill>
                <a:latin typeface="Alexandria" pitchFamily="34" charset="0"/>
                <a:ea typeface="Alexandria" pitchFamily="34" charset="-122"/>
                <a:cs typeface="Alexandria" pitchFamily="34" charset="-120"/>
              </a:rPr>
              <a:t>Future Work</a:t>
            </a:r>
            <a:endParaRPr lang="en-US" sz="4179" dirty="0"/>
          </a:p>
        </p:txBody>
      </p:sp>
      <p:pic>
        <p:nvPicPr>
          <p:cNvPr id="5" name="Image 0" descr="preencoded.png"/>
          <p:cNvPicPr>
            <a:picLocks noChangeAspect="1"/>
          </p:cNvPicPr>
          <p:nvPr/>
        </p:nvPicPr>
        <p:blipFill>
          <a:blip r:embed="rId3"/>
          <a:stretch>
            <a:fillRect/>
          </a:stretch>
        </p:blipFill>
        <p:spPr>
          <a:xfrm>
            <a:off x="2273737" y="1621036"/>
            <a:ext cx="504111" cy="504111"/>
          </a:xfrm>
          <a:prstGeom prst="rect">
            <a:avLst/>
          </a:prstGeom>
        </p:spPr>
      </p:pic>
      <p:sp>
        <p:nvSpPr>
          <p:cNvPr id="6" name="Text 3"/>
          <p:cNvSpPr/>
          <p:nvPr/>
        </p:nvSpPr>
        <p:spPr>
          <a:xfrm>
            <a:off x="2273737" y="2326719"/>
            <a:ext cx="2293858" cy="995124"/>
          </a:xfrm>
          <a:prstGeom prst="rect">
            <a:avLst/>
          </a:prstGeom>
          <a:noFill/>
          <a:ln/>
        </p:spPr>
        <p:txBody>
          <a:bodyPr wrap="square" rtlCol="0" anchor="t"/>
          <a:lstStyle/>
          <a:p>
            <a:pPr marL="0" indent="0" algn="l">
              <a:lnSpc>
                <a:spcPts val="2612"/>
              </a:lnSpc>
              <a:buNone/>
            </a:pPr>
            <a:r>
              <a:rPr lang="en-US" sz="2089" b="1" dirty="0">
                <a:solidFill>
                  <a:srgbClr val="3B3535"/>
                </a:solidFill>
                <a:latin typeface="Alexandria" pitchFamily="34" charset="0"/>
                <a:ea typeface="Alexandria" pitchFamily="34" charset="-122"/>
                <a:cs typeface="Alexandria" pitchFamily="34" charset="-120"/>
              </a:rPr>
              <a:t>Enhanced Summarization Techniques</a:t>
            </a:r>
            <a:endParaRPr lang="en-US" sz="2089" dirty="0"/>
          </a:p>
        </p:txBody>
      </p:sp>
      <p:sp>
        <p:nvSpPr>
          <p:cNvPr id="7" name="Text 4"/>
          <p:cNvSpPr/>
          <p:nvPr/>
        </p:nvSpPr>
        <p:spPr>
          <a:xfrm>
            <a:off x="2273737" y="3442811"/>
            <a:ext cx="2293858" cy="4235529"/>
          </a:xfrm>
          <a:prstGeom prst="rect">
            <a:avLst/>
          </a:prstGeom>
          <a:noFill/>
          <a:ln/>
        </p:spPr>
        <p:txBody>
          <a:bodyPr wrap="square" rtlCol="0" anchor="t"/>
          <a:lstStyle/>
          <a:p>
            <a:pPr marL="0" indent="0" algn="l">
              <a:lnSpc>
                <a:spcPts val="2382"/>
              </a:lnSpc>
              <a:buNone/>
            </a:pPr>
            <a:r>
              <a:rPr lang="en-US" sz="1588" dirty="0">
                <a:solidFill>
                  <a:srgbClr val="3B3535"/>
                </a:solidFill>
                <a:latin typeface="Sora" pitchFamily="34" charset="0"/>
                <a:ea typeface="Sora" pitchFamily="34" charset="-122"/>
                <a:cs typeface="Sora" pitchFamily="34" charset="-120"/>
              </a:rPr>
              <a:t>Implement and compare different summarization techniques such as extractive, abstractive, and hybrid approaches. Explore advanced neural network architectures like Transformer-based models (e.g., BERT, GPT) for summarization tasks.</a:t>
            </a:r>
            <a:endParaRPr lang="en-US" sz="1588" dirty="0"/>
          </a:p>
        </p:txBody>
      </p:sp>
      <p:pic>
        <p:nvPicPr>
          <p:cNvPr id="8" name="Image 1" descr="preencoded.png"/>
          <p:cNvPicPr>
            <a:picLocks noChangeAspect="1"/>
          </p:cNvPicPr>
          <p:nvPr/>
        </p:nvPicPr>
        <p:blipFill>
          <a:blip r:embed="rId4"/>
          <a:stretch>
            <a:fillRect/>
          </a:stretch>
        </p:blipFill>
        <p:spPr>
          <a:xfrm>
            <a:off x="4870013" y="1621036"/>
            <a:ext cx="504111" cy="504111"/>
          </a:xfrm>
          <a:prstGeom prst="rect">
            <a:avLst/>
          </a:prstGeom>
        </p:spPr>
      </p:pic>
      <p:sp>
        <p:nvSpPr>
          <p:cNvPr id="9" name="Text 5"/>
          <p:cNvSpPr/>
          <p:nvPr/>
        </p:nvSpPr>
        <p:spPr>
          <a:xfrm>
            <a:off x="4870013" y="2326719"/>
            <a:ext cx="2293977" cy="663416"/>
          </a:xfrm>
          <a:prstGeom prst="rect">
            <a:avLst/>
          </a:prstGeom>
          <a:noFill/>
          <a:ln/>
        </p:spPr>
        <p:txBody>
          <a:bodyPr wrap="square" rtlCol="0" anchor="t"/>
          <a:lstStyle/>
          <a:p>
            <a:pPr marL="0" indent="0" algn="l">
              <a:lnSpc>
                <a:spcPts val="2612"/>
              </a:lnSpc>
              <a:buNone/>
            </a:pPr>
            <a:r>
              <a:rPr lang="en-US" sz="2089" b="1" dirty="0">
                <a:solidFill>
                  <a:srgbClr val="3B3535"/>
                </a:solidFill>
                <a:latin typeface="Alexandria" pitchFamily="34" charset="0"/>
                <a:ea typeface="Alexandria" pitchFamily="34" charset="-122"/>
                <a:cs typeface="Alexandria" pitchFamily="34" charset="-120"/>
              </a:rPr>
              <a:t>Multi-document Summarization</a:t>
            </a:r>
            <a:endParaRPr lang="en-US" sz="2089" dirty="0"/>
          </a:p>
        </p:txBody>
      </p:sp>
      <p:sp>
        <p:nvSpPr>
          <p:cNvPr id="10" name="Text 6"/>
          <p:cNvSpPr/>
          <p:nvPr/>
        </p:nvSpPr>
        <p:spPr>
          <a:xfrm>
            <a:off x="4870013" y="3111103"/>
            <a:ext cx="2293977" cy="3025378"/>
          </a:xfrm>
          <a:prstGeom prst="rect">
            <a:avLst/>
          </a:prstGeom>
          <a:noFill/>
          <a:ln/>
        </p:spPr>
        <p:txBody>
          <a:bodyPr wrap="square" rtlCol="0" anchor="t"/>
          <a:lstStyle/>
          <a:p>
            <a:pPr marL="0" indent="0" algn="l">
              <a:lnSpc>
                <a:spcPts val="2382"/>
              </a:lnSpc>
              <a:buNone/>
            </a:pPr>
            <a:r>
              <a:rPr lang="en-US" sz="1588" dirty="0">
                <a:solidFill>
                  <a:srgbClr val="3B3535"/>
                </a:solidFill>
                <a:latin typeface="Sora" pitchFamily="34" charset="0"/>
                <a:ea typeface="Sora" pitchFamily="34" charset="-122"/>
                <a:cs typeface="Sora" pitchFamily="34" charset="-120"/>
              </a:rPr>
              <a:t>Modify the summarizer to handle multiple documents or articles and generate a coherent summary. Investigate methods to integrate information across multiple sources effectively.</a:t>
            </a:r>
            <a:endParaRPr lang="en-US" sz="1588" dirty="0"/>
          </a:p>
        </p:txBody>
      </p:sp>
      <p:pic>
        <p:nvPicPr>
          <p:cNvPr id="11" name="Image 2" descr="preencoded.png"/>
          <p:cNvPicPr>
            <a:picLocks noChangeAspect="1"/>
          </p:cNvPicPr>
          <p:nvPr/>
        </p:nvPicPr>
        <p:blipFill>
          <a:blip r:embed="rId5"/>
          <a:stretch>
            <a:fillRect/>
          </a:stretch>
        </p:blipFill>
        <p:spPr>
          <a:xfrm>
            <a:off x="7466409" y="1621036"/>
            <a:ext cx="504111" cy="504111"/>
          </a:xfrm>
          <a:prstGeom prst="rect">
            <a:avLst/>
          </a:prstGeom>
        </p:spPr>
      </p:pic>
      <p:sp>
        <p:nvSpPr>
          <p:cNvPr id="12" name="Text 7"/>
          <p:cNvSpPr/>
          <p:nvPr/>
        </p:nvSpPr>
        <p:spPr>
          <a:xfrm>
            <a:off x="7466409" y="2326719"/>
            <a:ext cx="2293858" cy="663416"/>
          </a:xfrm>
          <a:prstGeom prst="rect">
            <a:avLst/>
          </a:prstGeom>
          <a:noFill/>
          <a:ln/>
        </p:spPr>
        <p:txBody>
          <a:bodyPr wrap="square" rtlCol="0" anchor="t"/>
          <a:lstStyle/>
          <a:p>
            <a:pPr marL="0" indent="0" algn="l">
              <a:lnSpc>
                <a:spcPts val="2612"/>
              </a:lnSpc>
              <a:buNone/>
            </a:pPr>
            <a:r>
              <a:rPr lang="en-US" sz="2089" b="1" dirty="0">
                <a:solidFill>
                  <a:srgbClr val="3B3535"/>
                </a:solidFill>
                <a:latin typeface="Alexandria" pitchFamily="34" charset="0"/>
                <a:ea typeface="Alexandria" pitchFamily="34" charset="-122"/>
                <a:cs typeface="Alexandria" pitchFamily="34" charset="-120"/>
              </a:rPr>
              <a:t>Domain-specific Summarization</a:t>
            </a:r>
            <a:endParaRPr lang="en-US" sz="2089" dirty="0"/>
          </a:p>
        </p:txBody>
      </p:sp>
      <p:sp>
        <p:nvSpPr>
          <p:cNvPr id="13" name="Text 8"/>
          <p:cNvSpPr/>
          <p:nvPr/>
        </p:nvSpPr>
        <p:spPr>
          <a:xfrm>
            <a:off x="7466409" y="3111103"/>
            <a:ext cx="2293858" cy="3327916"/>
          </a:xfrm>
          <a:prstGeom prst="rect">
            <a:avLst/>
          </a:prstGeom>
          <a:noFill/>
          <a:ln/>
        </p:spPr>
        <p:txBody>
          <a:bodyPr wrap="square" rtlCol="0" anchor="t"/>
          <a:lstStyle/>
          <a:p>
            <a:pPr marL="0" indent="0" algn="l">
              <a:lnSpc>
                <a:spcPts val="2382"/>
              </a:lnSpc>
              <a:buNone/>
            </a:pPr>
            <a:r>
              <a:rPr lang="en-US" sz="1588" dirty="0">
                <a:solidFill>
                  <a:srgbClr val="3B3535"/>
                </a:solidFill>
                <a:latin typeface="Sora" pitchFamily="34" charset="0"/>
                <a:ea typeface="Sora" pitchFamily="34" charset="-122"/>
                <a:cs typeface="Sora" pitchFamily="34" charset="-120"/>
              </a:rPr>
              <a:t>Adapt the summarization model to work well with specific domains such as legal texts, medical literature, or scientific studies. Fine-tune pre-trained models on domain-specific datasets to improve performance.</a:t>
            </a:r>
            <a:endParaRPr lang="en-US" sz="1588" dirty="0"/>
          </a:p>
        </p:txBody>
      </p:sp>
      <p:pic>
        <p:nvPicPr>
          <p:cNvPr id="14" name="Image 3" descr="preencoded.png"/>
          <p:cNvPicPr>
            <a:picLocks noChangeAspect="1"/>
          </p:cNvPicPr>
          <p:nvPr/>
        </p:nvPicPr>
        <p:blipFill>
          <a:blip r:embed="rId6"/>
          <a:stretch>
            <a:fillRect/>
          </a:stretch>
        </p:blipFill>
        <p:spPr>
          <a:xfrm>
            <a:off x="10062686" y="1621036"/>
            <a:ext cx="504111" cy="504111"/>
          </a:xfrm>
          <a:prstGeom prst="rect">
            <a:avLst/>
          </a:prstGeom>
        </p:spPr>
      </p:pic>
      <p:sp>
        <p:nvSpPr>
          <p:cNvPr id="15" name="Text 9"/>
          <p:cNvSpPr/>
          <p:nvPr/>
        </p:nvSpPr>
        <p:spPr>
          <a:xfrm>
            <a:off x="10062686" y="2326719"/>
            <a:ext cx="2293977" cy="663416"/>
          </a:xfrm>
          <a:prstGeom prst="rect">
            <a:avLst/>
          </a:prstGeom>
          <a:noFill/>
          <a:ln/>
        </p:spPr>
        <p:txBody>
          <a:bodyPr wrap="square" rtlCol="0" anchor="t"/>
          <a:lstStyle/>
          <a:p>
            <a:pPr marL="0" indent="0" algn="l">
              <a:lnSpc>
                <a:spcPts val="2612"/>
              </a:lnSpc>
              <a:buNone/>
            </a:pPr>
            <a:r>
              <a:rPr lang="en-US" sz="2089" b="1" dirty="0">
                <a:solidFill>
                  <a:srgbClr val="3B3535"/>
                </a:solidFill>
                <a:latin typeface="Alexandria" pitchFamily="34" charset="0"/>
                <a:ea typeface="Alexandria" pitchFamily="34" charset="-122"/>
                <a:cs typeface="Alexandria" pitchFamily="34" charset="-120"/>
              </a:rPr>
              <a:t>Evaluation Metrics</a:t>
            </a:r>
            <a:endParaRPr lang="en-US" sz="2089" dirty="0"/>
          </a:p>
        </p:txBody>
      </p:sp>
      <p:sp>
        <p:nvSpPr>
          <p:cNvPr id="16" name="Text 10"/>
          <p:cNvSpPr/>
          <p:nvPr/>
        </p:nvSpPr>
        <p:spPr>
          <a:xfrm>
            <a:off x="10062686" y="3111103"/>
            <a:ext cx="2293977" cy="2722840"/>
          </a:xfrm>
          <a:prstGeom prst="rect">
            <a:avLst/>
          </a:prstGeom>
          <a:noFill/>
          <a:ln/>
        </p:spPr>
        <p:txBody>
          <a:bodyPr wrap="square" rtlCol="0" anchor="t"/>
          <a:lstStyle/>
          <a:p>
            <a:pPr marL="0" indent="0" algn="l">
              <a:lnSpc>
                <a:spcPts val="2382"/>
              </a:lnSpc>
              <a:buNone/>
            </a:pPr>
            <a:r>
              <a:rPr lang="en-US" sz="1588" dirty="0">
                <a:solidFill>
                  <a:srgbClr val="3B3535"/>
                </a:solidFill>
                <a:latin typeface="Sora" pitchFamily="34" charset="0"/>
                <a:ea typeface="Sora" pitchFamily="34" charset="-122"/>
                <a:cs typeface="Sora" pitchFamily="34" charset="-120"/>
              </a:rPr>
              <a:t>Develop or integrate more sophisticated evaluation metrics beyond ROUGE (Recall-Oriented Understudy for Gisting Evaluation) to better assess the quality of summaries.</a:t>
            </a:r>
            <a:endParaRPr lang="en-US" sz="158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Alexandria</vt:lpstr>
      <vt:lpstr>Arial</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Sathwik Tallapaka</cp:lastModifiedBy>
  <cp:revision>2</cp:revision>
  <dcterms:created xsi:type="dcterms:W3CDTF">2024-06-15T07:58:39Z</dcterms:created>
  <dcterms:modified xsi:type="dcterms:W3CDTF">2024-06-17T08:06:21Z</dcterms:modified>
</cp:coreProperties>
</file>